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5" r:id="rId14"/>
    <p:sldId id="281" r:id="rId15"/>
    <p:sldId id="282" r:id="rId16"/>
    <p:sldId id="283" r:id="rId17"/>
    <p:sldId id="284" r:id="rId18"/>
    <p:sldId id="271" r:id="rId19"/>
    <p:sldId id="258" r:id="rId20"/>
  </p:sldIdLst>
  <p:sldSz cx="12192000" cy="6858000"/>
  <p:notesSz cx="12192000" cy="685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  <p:bold r:id="rId31"/>
      <p:italic r:id="rId32"/>
      <p:boldItalic r:id="rId33"/>
    </p:embeddedFont>
    <p:embeddedFont>
      <p:font typeface="Quicksand SemiBold" panose="020B060402020202020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32" y="5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Relationship Id="rId30" Type="http://schemas.openxmlformats.org/officeDocument/2006/relationships/font" Target="fonts/font9.fntdata"/><Relationship Id="rId31" Type="http://schemas.openxmlformats.org/officeDocument/2006/relationships/font" Target="fonts/font10.fntdata"/><Relationship Id="rId32" Type="http://schemas.openxmlformats.org/officeDocument/2006/relationships/font" Target="fonts/font11.fntdata"/><Relationship Id="rId33" Type="http://schemas.openxmlformats.org/officeDocument/2006/relationships/font" Target="fonts/font12.fntdata"/><Relationship Id="rId34" Type="http://schemas.openxmlformats.org/officeDocument/2006/relationships/font" Target="fonts/font13.fntdata"/><Relationship Id="rId35" Type="http://schemas.openxmlformats.org/officeDocument/2006/relationships/font" Target="fonts/font14.fntdata"/><Relationship Id="rId36" Type="http://schemas.openxmlformats.org/officeDocument/2006/relationships/font" Target="fonts/font15.fntdata"/><Relationship Id="rId37" Type="http://schemas.openxmlformats.org/officeDocument/2006/relationships/font" Target="fonts/font16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Author new version releases of the learning materials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Examine draft publications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GB" b="0" dirty="0">
            <a:solidFill>
              <a:schemeClr val="tx1"/>
            </a:solidFill>
          </a:endParaRP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Introduction to the Automated Workflows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 err="1">
              <a:solidFill>
                <a:schemeClr val="tx1"/>
              </a:solidFill>
            </a:rPr>
            <a:t>Zenodo</a:t>
          </a:r>
          <a:r>
            <a:rPr lang="en-GB" b="1" dirty="0">
              <a:solidFill>
                <a:schemeClr val="tx1"/>
              </a:solidFill>
            </a:rPr>
            <a:t>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GitHub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A2D68E-41DC-4EA2-8646-C6992E55F3EA}">
      <dgm:prSet/>
      <dgm:spPr/>
      <dgm:t>
        <a:bodyPr/>
        <a:lstStyle/>
        <a:p>
          <a:r>
            <a:rPr lang="en-US" dirty="0" err="1"/>
            <a:t>Zenodo</a:t>
          </a:r>
          <a:r>
            <a:rPr lang="en-US" dirty="0"/>
            <a:t> Draft Verification</a:t>
          </a:r>
        </a:p>
      </dgm:t>
    </dgm:pt>
    <dgm:pt modelId="{A083F510-76E6-4CC5-B455-5982EF7FED2E}" type="parTrans" cxnId="{B9FF8A6C-D81F-4A53-8B83-7F5C16929FCE}">
      <dgm:prSet/>
      <dgm:spPr/>
      <dgm:t>
        <a:bodyPr/>
        <a:lstStyle/>
        <a:p>
          <a:endParaRPr lang="en-US"/>
        </a:p>
      </dgm:t>
    </dgm:pt>
    <dgm:pt modelId="{0E75CA8D-DBC3-4E79-86D9-EE59747D52D3}" type="sibTrans" cxnId="{B9FF8A6C-D81F-4A53-8B83-7F5C16929FCE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74ED7A59-C12F-40FB-A528-14512734818F}" type="pres">
      <dgm:prSet presAssocID="{7EF16AA0-49FE-084D-9D6A-58787A202C12}" presName="parSpace" presStyleCnt="0"/>
      <dgm:spPr/>
    </dgm:pt>
    <dgm:pt modelId="{8BFDDEE2-B8D9-49CC-A9C0-5C2FE4AD145F}" type="pres">
      <dgm:prSet presAssocID="{43A2D68E-41DC-4EA2-8646-C6992E55F3EA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B9FF8A6C-D81F-4A53-8B83-7F5C16929FCE}" srcId="{97F3A5E6-0834-E943-9BB7-12EC766475C9}" destId="{43A2D68E-41DC-4EA2-8646-C6992E55F3EA}" srcOrd="3" destOrd="0" parTransId="{A083F510-76E6-4CC5-B455-5982EF7FED2E}" sibTransId="{0E75CA8D-DBC3-4E79-86D9-EE59747D52D3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CD5BBB59-BC95-4E7F-A0AD-608C905A9BFB}" type="presOf" srcId="{43A2D68E-41DC-4EA2-8646-C6992E55F3EA}" destId="{8BFDDEE2-B8D9-49CC-A9C0-5C2FE4AD145F}" srcOrd="0" destOrd="0" presId="urn:microsoft.com/office/officeart/2005/8/layout/hChevron3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841FA8BC-48FD-4495-B066-098D2B6D4A04}" type="presParOf" srcId="{949ACB36-15FB-0F4D-BB4E-3E03611B4286}" destId="{74ED7A59-C12F-40FB-A528-14512734818F}" srcOrd="5" destOrd="0" presId="urn:microsoft.com/office/officeart/2005/8/layout/hChevron3"/>
    <dgm:cxn modelId="{6D56B525-A5E5-4C71-9506-007508470E10}" type="presParOf" srcId="{949ACB36-15FB-0F4D-BB4E-3E03611B4286}" destId="{8BFDDEE2-B8D9-49CC-A9C0-5C2FE4AD145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BAC7CD-5334-4211-ABAD-B2804F2A866A}" type="doc">
      <dgm:prSet loTypeId="urn:microsoft.com/office/officeart/2005/8/layout/hProcess9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A6332C-9FFA-47D7-AEFF-9D85AD51669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Validate existing </a:t>
          </a:r>
          <a:r>
            <a:rPr lang="en-US" dirty="0" err="1">
              <a:solidFill>
                <a:schemeClr val="bg1"/>
              </a:solidFill>
            </a:rPr>
            <a:t>CITATION.cff</a:t>
          </a:r>
          <a:r>
            <a:rPr lang="en-US" dirty="0">
              <a:solidFill>
                <a:schemeClr val="bg1"/>
              </a:solidFill>
            </a:rPr>
            <a:t> metadata</a:t>
          </a:r>
        </a:p>
      </dgm:t>
    </dgm:pt>
    <dgm:pt modelId="{2BBFCE70-A94B-4F80-AAC3-44C4C5B37EE9}" type="parTrans" cxnId="{425CC5ED-ACD8-458F-A256-C90763F2CE50}">
      <dgm:prSet/>
      <dgm:spPr/>
      <dgm:t>
        <a:bodyPr/>
        <a:lstStyle/>
        <a:p>
          <a:endParaRPr lang="en-US"/>
        </a:p>
      </dgm:t>
    </dgm:pt>
    <dgm:pt modelId="{A03C57C3-C8F5-41D4-B473-A622C0082B6D}" type="sibTrans" cxnId="{425CC5ED-ACD8-458F-A256-C90763F2CE50}">
      <dgm:prSet/>
      <dgm:spPr/>
      <dgm:t>
        <a:bodyPr/>
        <a:lstStyle/>
        <a:p>
          <a:endParaRPr lang="en-US"/>
        </a:p>
      </dgm:t>
    </dgm:pt>
    <dgm:pt modelId="{CD148E11-AC77-46EE-9FC7-A9EDE53BE1B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Update automatically managed </a:t>
          </a:r>
          <a:r>
            <a:rPr lang="en-US" dirty="0" err="1">
              <a:solidFill>
                <a:schemeClr val="tx1"/>
              </a:solidFill>
            </a:rPr>
            <a:t>CITATION.cff</a:t>
          </a:r>
          <a:r>
            <a:rPr lang="en-US" dirty="0">
              <a:solidFill>
                <a:schemeClr val="tx1"/>
              </a:solidFill>
            </a:rPr>
            <a:t> fields (</a:t>
          </a:r>
          <a:r>
            <a:rPr lang="en-US" dirty="0" err="1">
              <a:solidFill>
                <a:schemeClr val="tx1"/>
              </a:solidFill>
            </a:rPr>
            <a:t>doi</a:t>
          </a:r>
          <a:r>
            <a:rPr lang="en-US" dirty="0">
              <a:solidFill>
                <a:schemeClr val="tx1"/>
              </a:solidFill>
            </a:rPr>
            <a:t>, version, date-released)</a:t>
          </a:r>
        </a:p>
      </dgm:t>
    </dgm:pt>
    <dgm:pt modelId="{BA6EDE3F-9CA5-40F5-B0E9-B23AA3A87838}" type="parTrans" cxnId="{D971C69E-374C-44F3-A3C8-4566794D7A4A}">
      <dgm:prSet/>
      <dgm:spPr/>
      <dgm:t>
        <a:bodyPr/>
        <a:lstStyle/>
        <a:p>
          <a:endParaRPr lang="en-US"/>
        </a:p>
      </dgm:t>
    </dgm:pt>
    <dgm:pt modelId="{27B689D3-CD58-4295-A82A-8602B0305548}" type="sibTrans" cxnId="{D971C69E-374C-44F3-A3C8-4566794D7A4A}">
      <dgm:prSet/>
      <dgm:spPr/>
      <dgm:t>
        <a:bodyPr/>
        <a:lstStyle/>
        <a:p>
          <a:endParaRPr lang="en-US"/>
        </a:p>
      </dgm:t>
    </dgm:pt>
    <dgm:pt modelId="{70C34589-C131-4849-9719-3A58F2CFC37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a draft entry on </a:t>
          </a:r>
          <a:r>
            <a:rPr lang="en-US" dirty="0" err="1">
              <a:solidFill>
                <a:schemeClr val="tx1"/>
              </a:solidFill>
            </a:rPr>
            <a:t>Zenodo</a:t>
          </a:r>
          <a:r>
            <a:rPr lang="en-US" dirty="0">
              <a:solidFill>
                <a:schemeClr val="tx1"/>
              </a:solidFill>
            </a:rPr>
            <a:t> and </a:t>
          </a:r>
          <a:r>
            <a:rPr lang="en-US" dirty="0" err="1">
              <a:solidFill>
                <a:schemeClr val="tx1"/>
              </a:solidFill>
            </a:rPr>
            <a:t>prereserve</a:t>
          </a:r>
          <a:r>
            <a:rPr lang="en-US" dirty="0">
              <a:solidFill>
                <a:schemeClr val="tx1"/>
              </a:solidFill>
            </a:rPr>
            <a:t> a DOI</a:t>
          </a:r>
        </a:p>
      </dgm:t>
    </dgm:pt>
    <dgm:pt modelId="{F7F7EB7D-F2B7-443F-9CA0-E1213896CEE7}" type="parTrans" cxnId="{EA68AFF7-3EC1-49DD-91DB-B05FD192BE4D}">
      <dgm:prSet/>
      <dgm:spPr/>
      <dgm:t>
        <a:bodyPr/>
        <a:lstStyle/>
        <a:p>
          <a:endParaRPr lang="en-US"/>
        </a:p>
      </dgm:t>
    </dgm:pt>
    <dgm:pt modelId="{5E60D9C1-D408-4616-8617-D5901E6AE0CD}" type="sibTrans" cxnId="{EA68AFF7-3EC1-49DD-91DB-B05FD192BE4D}">
      <dgm:prSet/>
      <dgm:spPr/>
      <dgm:t>
        <a:bodyPr/>
        <a:lstStyle/>
        <a:p>
          <a:endParaRPr lang="en-US"/>
        </a:p>
      </dgm:t>
    </dgm:pt>
    <dgm:pt modelId="{9657B41E-0230-4F8A-8DC0-9E5D977D066B}">
      <dgm:prSet/>
      <dgm:spPr/>
      <dgm:t>
        <a:bodyPr/>
        <a:lstStyle/>
        <a:p>
          <a:r>
            <a:rPr lang="en-US"/>
            <a:t>Update existing files in the repository referencing the DOI (syllabus, last PowerPoint slide)</a:t>
          </a:r>
        </a:p>
      </dgm:t>
    </dgm:pt>
    <dgm:pt modelId="{3BBEFCA7-C20A-4BE3-B5AB-4BA40702F317}" type="parTrans" cxnId="{81D3ADFF-A682-4C2A-B1EB-023513D259FF}">
      <dgm:prSet/>
      <dgm:spPr/>
      <dgm:t>
        <a:bodyPr/>
        <a:lstStyle/>
        <a:p>
          <a:endParaRPr lang="en-US"/>
        </a:p>
      </dgm:t>
    </dgm:pt>
    <dgm:pt modelId="{223A0F1F-4499-4018-89CA-8E48C8D723ED}" type="sibTrans" cxnId="{81D3ADFF-A682-4C2A-B1EB-023513D259FF}">
      <dgm:prSet/>
      <dgm:spPr/>
      <dgm:t>
        <a:bodyPr/>
        <a:lstStyle/>
        <a:p>
          <a:endParaRPr lang="en-US"/>
        </a:p>
      </dgm:t>
    </dgm:pt>
    <dgm:pt modelId="{FEBFDB6C-FFB3-4DD2-972E-E182BFC816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Rebuild the Git book with new citation and DOI information</a:t>
          </a:r>
        </a:p>
      </dgm:t>
    </dgm:pt>
    <dgm:pt modelId="{DDEFC413-E1D7-40C6-A404-FEE3C16EE640}" type="parTrans" cxnId="{BF18721F-42D8-4219-8A84-9803EB3D98BF}">
      <dgm:prSet/>
      <dgm:spPr/>
      <dgm:t>
        <a:bodyPr/>
        <a:lstStyle/>
        <a:p>
          <a:endParaRPr lang="en-US"/>
        </a:p>
      </dgm:t>
    </dgm:pt>
    <dgm:pt modelId="{6E7DBA62-5ED5-4D90-B87F-609014D5023B}" type="sibTrans" cxnId="{BF18721F-42D8-4219-8A84-9803EB3D98BF}">
      <dgm:prSet/>
      <dgm:spPr/>
      <dgm:t>
        <a:bodyPr/>
        <a:lstStyle/>
        <a:p>
          <a:endParaRPr lang="en-US"/>
        </a:p>
      </dgm:t>
    </dgm:pt>
    <dgm:pt modelId="{C7881C93-2F3A-45A2-9688-70266E4645F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Release a new version of the Git book</a:t>
          </a:r>
        </a:p>
      </dgm:t>
    </dgm:pt>
    <dgm:pt modelId="{F8B346DF-3BD3-4823-ABBD-C3D3DFCADA97}" type="parTrans" cxnId="{27C7F14E-974B-461B-8D75-821705731E79}">
      <dgm:prSet/>
      <dgm:spPr/>
      <dgm:t>
        <a:bodyPr/>
        <a:lstStyle/>
        <a:p>
          <a:endParaRPr lang="en-US"/>
        </a:p>
      </dgm:t>
    </dgm:pt>
    <dgm:pt modelId="{10EAE6FE-AB71-493C-85E3-3D538315B111}" type="sibTrans" cxnId="{27C7F14E-974B-461B-8D75-821705731E79}">
      <dgm:prSet/>
      <dgm:spPr/>
      <dgm:t>
        <a:bodyPr/>
        <a:lstStyle/>
        <a:p>
          <a:endParaRPr lang="en-US"/>
        </a:p>
      </dgm:t>
    </dgm:pt>
    <dgm:pt modelId="{5ED98B7C-6E8A-43EF-9F1A-B38EE2897F73}" type="pres">
      <dgm:prSet presAssocID="{60BAC7CD-5334-4211-ABAD-B2804F2A866A}" presName="CompostProcess" presStyleCnt="0">
        <dgm:presLayoutVars>
          <dgm:dir/>
          <dgm:resizeHandles val="exact"/>
        </dgm:presLayoutVars>
      </dgm:prSet>
      <dgm:spPr/>
    </dgm:pt>
    <dgm:pt modelId="{86472B45-C212-4EF8-BEE5-EE3445B3AA56}" type="pres">
      <dgm:prSet presAssocID="{60BAC7CD-5334-4211-ABAD-B2804F2A866A}" presName="arrow" presStyleLbl="bgShp" presStyleIdx="0" presStyleCnt="1"/>
      <dgm:spPr/>
    </dgm:pt>
    <dgm:pt modelId="{58E2D073-D5B1-4C8A-B885-92E0C3BFD857}" type="pres">
      <dgm:prSet presAssocID="{60BAC7CD-5334-4211-ABAD-B2804F2A866A}" presName="linearProcess" presStyleCnt="0"/>
      <dgm:spPr/>
    </dgm:pt>
    <dgm:pt modelId="{94B4EB69-3298-440F-B025-631850EE5A7B}" type="pres">
      <dgm:prSet presAssocID="{F0A6332C-9FFA-47D7-AEFF-9D85AD516690}" presName="textNode" presStyleLbl="node1" presStyleIdx="0" presStyleCnt="6">
        <dgm:presLayoutVars>
          <dgm:bulletEnabled val="1"/>
        </dgm:presLayoutVars>
      </dgm:prSet>
      <dgm:spPr/>
    </dgm:pt>
    <dgm:pt modelId="{A411DB5C-BE7F-455E-B336-867240941EB2}" type="pres">
      <dgm:prSet presAssocID="{A03C57C3-C8F5-41D4-B473-A622C0082B6D}" presName="sibTrans" presStyleCnt="0"/>
      <dgm:spPr/>
    </dgm:pt>
    <dgm:pt modelId="{52D0FA85-589F-4C16-B25A-61765252F802}" type="pres">
      <dgm:prSet presAssocID="{CD148E11-AC77-46EE-9FC7-A9EDE53BE1BE}" presName="textNode" presStyleLbl="node1" presStyleIdx="1" presStyleCnt="6">
        <dgm:presLayoutVars>
          <dgm:bulletEnabled val="1"/>
        </dgm:presLayoutVars>
      </dgm:prSet>
      <dgm:spPr/>
    </dgm:pt>
    <dgm:pt modelId="{20CD2A05-B624-4BED-BFB1-118D90F025D8}" type="pres">
      <dgm:prSet presAssocID="{27B689D3-CD58-4295-A82A-8602B0305548}" presName="sibTrans" presStyleCnt="0"/>
      <dgm:spPr/>
    </dgm:pt>
    <dgm:pt modelId="{989BB34C-0938-4008-BAB0-3B35F894CA66}" type="pres">
      <dgm:prSet presAssocID="{70C34589-C131-4849-9719-3A58F2CFC372}" presName="textNode" presStyleLbl="node1" presStyleIdx="2" presStyleCnt="6">
        <dgm:presLayoutVars>
          <dgm:bulletEnabled val="1"/>
        </dgm:presLayoutVars>
      </dgm:prSet>
      <dgm:spPr/>
    </dgm:pt>
    <dgm:pt modelId="{D25EB581-5846-48C2-9713-0134671A326D}" type="pres">
      <dgm:prSet presAssocID="{5E60D9C1-D408-4616-8617-D5901E6AE0CD}" presName="sibTrans" presStyleCnt="0"/>
      <dgm:spPr/>
    </dgm:pt>
    <dgm:pt modelId="{F4F519CC-A3ED-4434-814B-75BCC2D0F060}" type="pres">
      <dgm:prSet presAssocID="{9657B41E-0230-4F8A-8DC0-9E5D977D066B}" presName="textNode" presStyleLbl="node1" presStyleIdx="3" presStyleCnt="6">
        <dgm:presLayoutVars>
          <dgm:bulletEnabled val="1"/>
        </dgm:presLayoutVars>
      </dgm:prSet>
      <dgm:spPr/>
    </dgm:pt>
    <dgm:pt modelId="{DB64541C-A19A-4E70-81CD-7D2748B9F6AD}" type="pres">
      <dgm:prSet presAssocID="{223A0F1F-4499-4018-89CA-8E48C8D723ED}" presName="sibTrans" presStyleCnt="0"/>
      <dgm:spPr/>
    </dgm:pt>
    <dgm:pt modelId="{A042AF72-B3D4-4395-A4DC-3C6A94DCEC69}" type="pres">
      <dgm:prSet presAssocID="{FEBFDB6C-FFB3-4DD2-972E-E182BFC816AF}" presName="textNode" presStyleLbl="node1" presStyleIdx="4" presStyleCnt="6">
        <dgm:presLayoutVars>
          <dgm:bulletEnabled val="1"/>
        </dgm:presLayoutVars>
      </dgm:prSet>
      <dgm:spPr/>
    </dgm:pt>
    <dgm:pt modelId="{1A60726E-FC78-4771-9856-D16FE5E0B95D}" type="pres">
      <dgm:prSet presAssocID="{6E7DBA62-5ED5-4D90-B87F-609014D5023B}" presName="sibTrans" presStyleCnt="0"/>
      <dgm:spPr/>
    </dgm:pt>
    <dgm:pt modelId="{675B957E-2FD6-41E2-AF03-5FAC3520C313}" type="pres">
      <dgm:prSet presAssocID="{C7881C93-2F3A-45A2-9688-70266E4645F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03EC91A-704C-4B78-B50F-C1B158EBF9A5}" type="presOf" srcId="{F0A6332C-9FFA-47D7-AEFF-9D85AD516690}" destId="{94B4EB69-3298-440F-B025-631850EE5A7B}" srcOrd="0" destOrd="0" presId="urn:microsoft.com/office/officeart/2005/8/layout/hProcess9"/>
    <dgm:cxn modelId="{8DABFB1D-8A81-4B8E-BFDD-C0A612E1D514}" type="presOf" srcId="{60BAC7CD-5334-4211-ABAD-B2804F2A866A}" destId="{5ED98B7C-6E8A-43EF-9F1A-B38EE2897F73}" srcOrd="0" destOrd="0" presId="urn:microsoft.com/office/officeart/2005/8/layout/hProcess9"/>
    <dgm:cxn modelId="{BF18721F-42D8-4219-8A84-9803EB3D98BF}" srcId="{60BAC7CD-5334-4211-ABAD-B2804F2A866A}" destId="{FEBFDB6C-FFB3-4DD2-972E-E182BFC816AF}" srcOrd="4" destOrd="0" parTransId="{DDEFC413-E1D7-40C6-A404-FEE3C16EE640}" sibTransId="{6E7DBA62-5ED5-4D90-B87F-609014D5023B}"/>
    <dgm:cxn modelId="{27C7F14E-974B-461B-8D75-821705731E79}" srcId="{60BAC7CD-5334-4211-ABAD-B2804F2A866A}" destId="{C7881C93-2F3A-45A2-9688-70266E4645FE}" srcOrd="5" destOrd="0" parTransId="{F8B346DF-3BD3-4823-ABBD-C3D3DFCADA97}" sibTransId="{10EAE6FE-AB71-493C-85E3-3D538315B111}"/>
    <dgm:cxn modelId="{BB749A7D-66F1-4D7B-90CB-28D730984AC3}" type="presOf" srcId="{C7881C93-2F3A-45A2-9688-70266E4645FE}" destId="{675B957E-2FD6-41E2-AF03-5FAC3520C313}" srcOrd="0" destOrd="0" presId="urn:microsoft.com/office/officeart/2005/8/layout/hProcess9"/>
    <dgm:cxn modelId="{6E849982-8D33-40D9-B3CD-606BF33BDCF2}" type="presOf" srcId="{CD148E11-AC77-46EE-9FC7-A9EDE53BE1BE}" destId="{52D0FA85-589F-4C16-B25A-61765252F802}" srcOrd="0" destOrd="0" presId="urn:microsoft.com/office/officeart/2005/8/layout/hProcess9"/>
    <dgm:cxn modelId="{F2EB758F-B9A3-4F57-8DBC-D48E6862E9CD}" type="presOf" srcId="{FEBFDB6C-FFB3-4DD2-972E-E182BFC816AF}" destId="{A042AF72-B3D4-4395-A4DC-3C6A94DCEC69}" srcOrd="0" destOrd="0" presId="urn:microsoft.com/office/officeart/2005/8/layout/hProcess9"/>
    <dgm:cxn modelId="{D971C69E-374C-44F3-A3C8-4566794D7A4A}" srcId="{60BAC7CD-5334-4211-ABAD-B2804F2A866A}" destId="{CD148E11-AC77-46EE-9FC7-A9EDE53BE1BE}" srcOrd="1" destOrd="0" parTransId="{BA6EDE3F-9CA5-40F5-B0E9-B23AA3A87838}" sibTransId="{27B689D3-CD58-4295-A82A-8602B0305548}"/>
    <dgm:cxn modelId="{737615BB-900A-4FE5-844E-EB0550D1F24A}" type="presOf" srcId="{70C34589-C131-4849-9719-3A58F2CFC372}" destId="{989BB34C-0938-4008-BAB0-3B35F894CA66}" srcOrd="0" destOrd="0" presId="urn:microsoft.com/office/officeart/2005/8/layout/hProcess9"/>
    <dgm:cxn modelId="{367104C5-7F26-417E-B09F-BD28D6C9DBE1}" type="presOf" srcId="{9657B41E-0230-4F8A-8DC0-9E5D977D066B}" destId="{F4F519CC-A3ED-4434-814B-75BCC2D0F060}" srcOrd="0" destOrd="0" presId="urn:microsoft.com/office/officeart/2005/8/layout/hProcess9"/>
    <dgm:cxn modelId="{425CC5ED-ACD8-458F-A256-C90763F2CE50}" srcId="{60BAC7CD-5334-4211-ABAD-B2804F2A866A}" destId="{F0A6332C-9FFA-47D7-AEFF-9D85AD516690}" srcOrd="0" destOrd="0" parTransId="{2BBFCE70-A94B-4F80-AAC3-44C4C5B37EE9}" sibTransId="{A03C57C3-C8F5-41D4-B473-A622C0082B6D}"/>
    <dgm:cxn modelId="{EA68AFF7-3EC1-49DD-91DB-B05FD192BE4D}" srcId="{60BAC7CD-5334-4211-ABAD-B2804F2A866A}" destId="{70C34589-C131-4849-9719-3A58F2CFC372}" srcOrd="2" destOrd="0" parTransId="{F7F7EB7D-F2B7-443F-9CA0-E1213896CEE7}" sibTransId="{5E60D9C1-D408-4616-8617-D5901E6AE0CD}"/>
    <dgm:cxn modelId="{81D3ADFF-A682-4C2A-B1EB-023513D259FF}" srcId="{60BAC7CD-5334-4211-ABAD-B2804F2A866A}" destId="{9657B41E-0230-4F8A-8DC0-9E5D977D066B}" srcOrd="3" destOrd="0" parTransId="{3BBEFCA7-C20A-4BE3-B5AB-4BA40702F317}" sibTransId="{223A0F1F-4499-4018-89CA-8E48C8D723ED}"/>
    <dgm:cxn modelId="{5B298E55-08D3-482C-9680-0AB64F014DD9}" type="presParOf" srcId="{5ED98B7C-6E8A-43EF-9F1A-B38EE2897F73}" destId="{86472B45-C212-4EF8-BEE5-EE3445B3AA56}" srcOrd="0" destOrd="0" presId="urn:microsoft.com/office/officeart/2005/8/layout/hProcess9"/>
    <dgm:cxn modelId="{92DE566E-C70D-4271-BC68-9F9E4BAD3629}" type="presParOf" srcId="{5ED98B7C-6E8A-43EF-9F1A-B38EE2897F73}" destId="{58E2D073-D5B1-4C8A-B885-92E0C3BFD857}" srcOrd="1" destOrd="0" presId="urn:microsoft.com/office/officeart/2005/8/layout/hProcess9"/>
    <dgm:cxn modelId="{6DC286B9-B1AF-4128-9809-9A82068F595D}" type="presParOf" srcId="{58E2D073-D5B1-4C8A-B885-92E0C3BFD857}" destId="{94B4EB69-3298-440F-B025-631850EE5A7B}" srcOrd="0" destOrd="0" presId="urn:microsoft.com/office/officeart/2005/8/layout/hProcess9"/>
    <dgm:cxn modelId="{73DB8002-A3D0-4353-A232-1E66C52FDE9E}" type="presParOf" srcId="{58E2D073-D5B1-4C8A-B885-92E0C3BFD857}" destId="{A411DB5C-BE7F-455E-B336-867240941EB2}" srcOrd="1" destOrd="0" presId="urn:microsoft.com/office/officeart/2005/8/layout/hProcess9"/>
    <dgm:cxn modelId="{6B9FA15A-BD9B-4A4A-8D61-BA6AB2D102BA}" type="presParOf" srcId="{58E2D073-D5B1-4C8A-B885-92E0C3BFD857}" destId="{52D0FA85-589F-4C16-B25A-61765252F802}" srcOrd="2" destOrd="0" presId="urn:microsoft.com/office/officeart/2005/8/layout/hProcess9"/>
    <dgm:cxn modelId="{7CE26220-AF20-4CEE-BB1F-C3241F24F73A}" type="presParOf" srcId="{58E2D073-D5B1-4C8A-B885-92E0C3BFD857}" destId="{20CD2A05-B624-4BED-BFB1-118D90F025D8}" srcOrd="3" destOrd="0" presId="urn:microsoft.com/office/officeart/2005/8/layout/hProcess9"/>
    <dgm:cxn modelId="{286C8F26-2370-4970-88A3-23FBFABFF918}" type="presParOf" srcId="{58E2D073-D5B1-4C8A-B885-92E0C3BFD857}" destId="{989BB34C-0938-4008-BAB0-3B35F894CA66}" srcOrd="4" destOrd="0" presId="urn:microsoft.com/office/officeart/2005/8/layout/hProcess9"/>
    <dgm:cxn modelId="{1EBA6315-9698-47E0-98A4-B9702319E09F}" type="presParOf" srcId="{58E2D073-D5B1-4C8A-B885-92E0C3BFD857}" destId="{D25EB581-5846-48C2-9713-0134671A326D}" srcOrd="5" destOrd="0" presId="urn:microsoft.com/office/officeart/2005/8/layout/hProcess9"/>
    <dgm:cxn modelId="{07FE4655-11D6-44EC-B0FD-97625F13AA9C}" type="presParOf" srcId="{58E2D073-D5B1-4C8A-B885-92E0C3BFD857}" destId="{F4F519CC-A3ED-4434-814B-75BCC2D0F060}" srcOrd="6" destOrd="0" presId="urn:microsoft.com/office/officeart/2005/8/layout/hProcess9"/>
    <dgm:cxn modelId="{91EA9307-FD86-490A-BBFF-ABBD3FBE37C0}" type="presParOf" srcId="{58E2D073-D5B1-4C8A-B885-92E0C3BFD857}" destId="{DB64541C-A19A-4E70-81CD-7D2748B9F6AD}" srcOrd="7" destOrd="0" presId="urn:microsoft.com/office/officeart/2005/8/layout/hProcess9"/>
    <dgm:cxn modelId="{93F3A762-12E0-41E7-A096-EE1F04B22A0D}" type="presParOf" srcId="{58E2D073-D5B1-4C8A-B885-92E0C3BFD857}" destId="{A042AF72-B3D4-4395-A4DC-3C6A94DCEC69}" srcOrd="8" destOrd="0" presId="urn:microsoft.com/office/officeart/2005/8/layout/hProcess9"/>
    <dgm:cxn modelId="{60559154-49F6-4160-AF2E-EDE46A6BBEAE}" type="presParOf" srcId="{58E2D073-D5B1-4C8A-B885-92E0C3BFD857}" destId="{1A60726E-FC78-4771-9856-D16FE5E0B95D}" srcOrd="9" destOrd="0" presId="urn:microsoft.com/office/officeart/2005/8/layout/hProcess9"/>
    <dgm:cxn modelId="{85BC8378-A6C3-4276-B1A7-25C3A76B7B8C}" type="presParOf" srcId="{58E2D073-D5B1-4C8A-B885-92E0C3BFD857}" destId="{675B957E-2FD6-41E2-AF03-5FAC3520C31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Author new version releases of the learning materials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Examine draft publications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GB" sz="2600" b="0" kern="1200" dirty="0">
            <a:solidFill>
              <a:schemeClr val="tx1"/>
            </a:solidFill>
          </a:endParaRP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Introduction to the Automated Workflows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 err="1">
              <a:solidFill>
                <a:schemeClr val="tx1"/>
              </a:solidFill>
            </a:rPr>
            <a:t>Zenodo</a:t>
          </a:r>
          <a:r>
            <a:rPr lang="en-GB" sz="2400" b="1" kern="1200" dirty="0">
              <a:solidFill>
                <a:schemeClr val="tx1"/>
              </a:solidFill>
            </a:rPr>
            <a:t>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GitHub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8BFDDEE2-B8D9-49CC-A9C0-5C2FE4AD145F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Zenodo</a:t>
          </a:r>
          <a:r>
            <a:rPr lang="en-US" sz="2400" kern="1200" dirty="0"/>
            <a:t> Draft Verification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72B45-C212-4EF8-BEE5-EE3445B3AA56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4EB69-3298-440F-B025-631850EE5A7B}">
      <dsp:nvSpPr>
        <dsp:cNvPr id="0" name=""/>
        <dsp:cNvSpPr/>
      </dsp:nvSpPr>
      <dsp:spPr>
        <a:xfrm>
          <a:off x="2888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Validate existing </a:t>
          </a:r>
          <a:r>
            <a:rPr lang="en-US" sz="1400" kern="1200" dirty="0" err="1">
              <a:solidFill>
                <a:schemeClr val="bg1"/>
              </a:solidFill>
            </a:rPr>
            <a:t>CITATION.cff</a:t>
          </a:r>
          <a:r>
            <a:rPr lang="en-US" sz="1400" kern="1200" dirty="0">
              <a:solidFill>
                <a:schemeClr val="bg1"/>
              </a:solidFill>
            </a:rPr>
            <a:t> metadata</a:t>
          </a:r>
        </a:p>
      </dsp:txBody>
      <dsp:txXfrm>
        <a:off x="84976" y="1387489"/>
        <a:ext cx="1517395" cy="1576359"/>
      </dsp:txXfrm>
    </dsp:sp>
    <dsp:sp modelId="{52D0FA85-589F-4C16-B25A-61765252F802}">
      <dsp:nvSpPr>
        <dsp:cNvPr id="0" name=""/>
        <dsp:cNvSpPr/>
      </dsp:nvSpPr>
      <dsp:spPr>
        <a:xfrm>
          <a:off x="1768538" y="1305401"/>
          <a:ext cx="168157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Update automatically managed </a:t>
          </a:r>
          <a:r>
            <a:rPr lang="en-US" sz="1400" kern="1200" dirty="0" err="1">
              <a:solidFill>
                <a:schemeClr val="tx1"/>
              </a:solidFill>
            </a:rPr>
            <a:t>CITATION.cff</a:t>
          </a:r>
          <a:r>
            <a:rPr lang="en-US" sz="1400" kern="1200" dirty="0">
              <a:solidFill>
                <a:schemeClr val="tx1"/>
              </a:solidFill>
            </a:rPr>
            <a:t> fields (</a:t>
          </a:r>
          <a:r>
            <a:rPr lang="en-US" sz="1400" kern="1200" dirty="0" err="1">
              <a:solidFill>
                <a:schemeClr val="tx1"/>
              </a:solidFill>
            </a:rPr>
            <a:t>doi</a:t>
          </a:r>
          <a:r>
            <a:rPr lang="en-US" sz="1400" kern="1200" dirty="0">
              <a:solidFill>
                <a:schemeClr val="tx1"/>
              </a:solidFill>
            </a:rPr>
            <a:t>, version, date-released)</a:t>
          </a:r>
        </a:p>
      </dsp:txBody>
      <dsp:txXfrm>
        <a:off x="1850626" y="1387489"/>
        <a:ext cx="1517395" cy="1576359"/>
      </dsp:txXfrm>
    </dsp:sp>
    <dsp:sp modelId="{989BB34C-0938-4008-BAB0-3B35F894CA66}">
      <dsp:nvSpPr>
        <dsp:cNvPr id="0" name=""/>
        <dsp:cNvSpPr/>
      </dsp:nvSpPr>
      <dsp:spPr>
        <a:xfrm>
          <a:off x="3534188" y="1305401"/>
          <a:ext cx="168157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Create a draft entry on </a:t>
          </a:r>
          <a:r>
            <a:rPr lang="en-US" sz="1400" kern="1200" dirty="0" err="1">
              <a:solidFill>
                <a:schemeClr val="tx1"/>
              </a:solidFill>
            </a:rPr>
            <a:t>Zenodo</a:t>
          </a:r>
          <a:r>
            <a:rPr lang="en-US" sz="1400" kern="1200" dirty="0">
              <a:solidFill>
                <a:schemeClr val="tx1"/>
              </a:solidFill>
            </a:rPr>
            <a:t> and </a:t>
          </a:r>
          <a:r>
            <a:rPr lang="en-US" sz="1400" kern="1200" dirty="0" err="1">
              <a:solidFill>
                <a:schemeClr val="tx1"/>
              </a:solidFill>
            </a:rPr>
            <a:t>prereserve</a:t>
          </a:r>
          <a:r>
            <a:rPr lang="en-US" sz="1400" kern="1200" dirty="0">
              <a:solidFill>
                <a:schemeClr val="tx1"/>
              </a:solidFill>
            </a:rPr>
            <a:t> a DOI</a:t>
          </a:r>
        </a:p>
      </dsp:txBody>
      <dsp:txXfrm>
        <a:off x="3616276" y="1387489"/>
        <a:ext cx="1517395" cy="1576359"/>
      </dsp:txXfrm>
    </dsp:sp>
    <dsp:sp modelId="{F4F519CC-A3ED-4434-814B-75BCC2D0F060}">
      <dsp:nvSpPr>
        <dsp:cNvPr id="0" name=""/>
        <dsp:cNvSpPr/>
      </dsp:nvSpPr>
      <dsp:spPr>
        <a:xfrm>
          <a:off x="5299839" y="1305401"/>
          <a:ext cx="168157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Update existing files in the repository referencing the DOI (syllabus, last PowerPoint slide)</a:t>
          </a:r>
        </a:p>
      </dsp:txBody>
      <dsp:txXfrm>
        <a:off x="5381927" y="1387489"/>
        <a:ext cx="1517395" cy="1576359"/>
      </dsp:txXfrm>
    </dsp:sp>
    <dsp:sp modelId="{A042AF72-B3D4-4395-A4DC-3C6A94DCEC69}">
      <dsp:nvSpPr>
        <dsp:cNvPr id="0" name=""/>
        <dsp:cNvSpPr/>
      </dsp:nvSpPr>
      <dsp:spPr>
        <a:xfrm>
          <a:off x="7065489" y="1305401"/>
          <a:ext cx="1681571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Rebuild the Git book with new citation and DOI information</a:t>
          </a:r>
        </a:p>
      </dsp:txBody>
      <dsp:txXfrm>
        <a:off x="7147577" y="1387489"/>
        <a:ext cx="1517395" cy="1576359"/>
      </dsp:txXfrm>
    </dsp:sp>
    <dsp:sp modelId="{675B957E-2FD6-41E2-AF03-5FAC3520C313}">
      <dsp:nvSpPr>
        <dsp:cNvPr id="0" name=""/>
        <dsp:cNvSpPr/>
      </dsp:nvSpPr>
      <dsp:spPr>
        <a:xfrm>
          <a:off x="8831140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Release a new version of the Git book</a:t>
          </a:r>
        </a:p>
      </dsp:txBody>
      <dsp:txXfrm>
        <a:off x="8913228" y="1387489"/>
        <a:ext cx="1517395" cy="15763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sz="5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hyperlink" Target="https://pixabay.com/users/designwebsean-6263658" TargetMode="External"/><Relationship Id="rId5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3354859"/>
            <a:ext cx="5338714" cy="1484284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Zenodo</a:t>
            </a:r>
            <a:r>
              <a:rPr lang="it-IT" dirty="0"/>
              <a:t> Publishing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346C-1520-EB29-4059-D4DA5E8C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(2)</a:t>
            </a:r>
          </a:p>
        </p:txBody>
      </p:sp>
      <p:pic>
        <p:nvPicPr>
          <p:cNvPr id="3076" name="Picture 4" descr="GitHub Secrets Page">
            <a:extLst>
              <a:ext uri="{FF2B5EF4-FFF2-40B4-BE49-F238E27FC236}">
                <a16:creationId xmlns:a16="http://schemas.microsoft.com/office/drawing/2014/main" id="{088A2E95-599A-E364-8E6B-01E5128C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20" y="2447480"/>
            <a:ext cx="2421082" cy="196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7BBBE-A33D-397F-9DF1-E7E1FAE3367B}"/>
              </a:ext>
            </a:extLst>
          </p:cNvPr>
          <p:cNvSpPr txBox="1"/>
          <p:nvPr/>
        </p:nvSpPr>
        <p:spPr>
          <a:xfrm>
            <a:off x="1178889" y="4626972"/>
            <a:ext cx="242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Navigation pane in the forked repository’s settings</a:t>
            </a:r>
          </a:p>
        </p:txBody>
      </p:sp>
      <p:sp>
        <p:nvSpPr>
          <p:cNvPr id="7" name="Arrow: Right 6" descr="Towards the next step">
            <a:extLst>
              <a:ext uri="{FF2B5EF4-FFF2-40B4-BE49-F238E27FC236}">
                <a16:creationId xmlns:a16="http://schemas.microsoft.com/office/drawing/2014/main" id="{7D56C385-9178-2869-936E-FEA48DD20746}"/>
              </a:ext>
            </a:extLst>
          </p:cNvPr>
          <p:cNvSpPr/>
          <p:nvPr/>
        </p:nvSpPr>
        <p:spPr>
          <a:xfrm>
            <a:off x="4331899" y="3205383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reating a New GitHub Secret">
            <a:extLst>
              <a:ext uri="{FF2B5EF4-FFF2-40B4-BE49-F238E27FC236}">
                <a16:creationId xmlns:a16="http://schemas.microsoft.com/office/drawing/2014/main" id="{268F33A8-F7CA-5864-A938-946FCCD6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36" y="1780135"/>
            <a:ext cx="5729390" cy="3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E298E-DC85-BB35-489F-331B8DD17C37}"/>
              </a:ext>
            </a:extLst>
          </p:cNvPr>
          <p:cNvSpPr txBox="1"/>
          <p:nvPr/>
        </p:nvSpPr>
        <p:spPr>
          <a:xfrm>
            <a:off x="5916446" y="5258418"/>
            <a:ext cx="577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Registering the generated </a:t>
            </a:r>
            <a:r>
              <a:rPr lang="en-US" sz="1400" i="1" dirty="0" err="1"/>
              <a:t>Zenodo</a:t>
            </a:r>
            <a:r>
              <a:rPr lang="en-US" sz="1400" i="1" dirty="0"/>
              <a:t>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25E6E-ED19-4D76-4FAB-8B6919A33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77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686-8B30-9BE7-9AF4-7D7653C4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AB77-E377-8EAE-DC3B-84195EF3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release, after the initial iteration over the learning materials</a:t>
            </a:r>
          </a:p>
          <a:p>
            <a:r>
              <a:rPr lang="en-US" dirty="0"/>
              <a:t>The publishing workflows are kicked off by creating a new “GitHub Release”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Releases -&gt; Create a new release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version </a:t>
            </a:r>
            <a:r>
              <a:rPr lang="en-US" dirty="0"/>
              <a:t>is specified as the release “tag”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title </a:t>
            </a:r>
            <a:r>
              <a:rPr lang="en-US" dirty="0"/>
              <a:t>should be set to the same value as the tag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Clicking 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Publish release </a:t>
            </a:r>
            <a:r>
              <a:rPr lang="en-US" dirty="0"/>
              <a:t>button starts the workflows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2A85-53E8-7A62-A8CF-CDEFE6D57A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41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68FF-C48C-B374-C5AB-A7A25DB0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(2)</a:t>
            </a:r>
          </a:p>
        </p:txBody>
      </p:sp>
      <p:pic>
        <p:nvPicPr>
          <p:cNvPr id="5122" name="Picture 2" descr="Releases Section on the Repository's Homepage">
            <a:extLst>
              <a:ext uri="{FF2B5EF4-FFF2-40B4-BE49-F238E27FC236}">
                <a16:creationId xmlns:a16="http://schemas.microsoft.com/office/drawing/2014/main" id="{283396B2-D287-D2EB-4FC2-B7D9AEF0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" y="1969362"/>
            <a:ext cx="2253931" cy="3580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Bent-Up 8" descr="Towards the next step">
            <a:extLst>
              <a:ext uri="{FF2B5EF4-FFF2-40B4-BE49-F238E27FC236}">
                <a16:creationId xmlns:a16="http://schemas.microsoft.com/office/drawing/2014/main" id="{9FB5BE71-EED8-91AE-CB32-47D57B036F55}"/>
              </a:ext>
            </a:extLst>
          </p:cNvPr>
          <p:cNvSpPr/>
          <p:nvPr/>
        </p:nvSpPr>
        <p:spPr>
          <a:xfrm>
            <a:off x="3136675" y="4434821"/>
            <a:ext cx="981428" cy="80003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 releases message on GitHub">
            <a:extLst>
              <a:ext uri="{FF2B5EF4-FFF2-40B4-BE49-F238E27FC236}">
                <a16:creationId xmlns:a16="http://schemas.microsoft.com/office/drawing/2014/main" id="{81E5B484-8CAD-F490-B5C1-6D152776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48" y="2669351"/>
            <a:ext cx="3459114" cy="151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Bent-Up 9" descr="Towards the next step">
            <a:extLst>
              <a:ext uri="{FF2B5EF4-FFF2-40B4-BE49-F238E27FC236}">
                <a16:creationId xmlns:a16="http://schemas.microsoft.com/office/drawing/2014/main" id="{A8D09342-AB7A-B076-A1C8-1BAFF02ACD2D}"/>
              </a:ext>
            </a:extLst>
          </p:cNvPr>
          <p:cNvSpPr/>
          <p:nvPr/>
        </p:nvSpPr>
        <p:spPr>
          <a:xfrm rot="5400000">
            <a:off x="7033243" y="4485176"/>
            <a:ext cx="701911" cy="79744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Creating a new Release Version">
            <a:extLst>
              <a:ext uri="{FF2B5EF4-FFF2-40B4-BE49-F238E27FC236}">
                <a16:creationId xmlns:a16="http://schemas.microsoft.com/office/drawing/2014/main" id="{3CF67CB3-5010-FB03-79D9-728213C2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892" y="2669351"/>
            <a:ext cx="3459113" cy="24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60B23-149E-A61E-F035-51588C390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17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1516-7359-CF5B-C04E-7047D3C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Intermission: What’s with all those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CF7E-5AC5-90F5-A21A-F2130AAA9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3"/>
                </a:solidFill>
              </a:rPr>
              <a:t>0</a:t>
            </a:r>
            <a:r>
              <a:rPr lang="en-US" dirty="0"/>
              <a:t>.</a:t>
            </a:r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semantic versioning</a:t>
            </a:r>
          </a:p>
          <a:p>
            <a:r>
              <a:rPr lang="en-US" dirty="0">
                <a:solidFill>
                  <a:schemeClr val="accent2"/>
                </a:solidFill>
              </a:rPr>
              <a:t>1.</a:t>
            </a:r>
            <a:r>
              <a:rPr lang="en-US" dirty="0"/>
              <a:t> = major version number</a:t>
            </a:r>
          </a:p>
          <a:p>
            <a:pPr lvl="1"/>
            <a:r>
              <a:rPr lang="en-US" dirty="0"/>
              <a:t>Major changes to the material or a complete rewrite</a:t>
            </a:r>
          </a:p>
          <a:p>
            <a:r>
              <a:rPr lang="en-US" dirty="0">
                <a:solidFill>
                  <a:schemeClr val="accent3"/>
                </a:solidFill>
              </a:rPr>
              <a:t>0.</a:t>
            </a:r>
            <a:r>
              <a:rPr lang="en-US" dirty="0"/>
              <a:t> = minor version number</a:t>
            </a:r>
          </a:p>
          <a:p>
            <a:pPr lvl="1"/>
            <a:r>
              <a:rPr lang="en-US" dirty="0"/>
              <a:t>Small changes to the material, e.g. extension of existing or addition of a new learning unit</a:t>
            </a:r>
          </a:p>
          <a:p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patch version number</a:t>
            </a:r>
          </a:p>
          <a:p>
            <a:pPr lvl="1"/>
            <a:r>
              <a:rPr lang="en-US" dirty="0"/>
              <a:t>Technical changes, e.g. typos, references, formatting improvements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61E70-3607-B870-F2CE-991EA4505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4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A0D2-8551-579F-62A3-44C903B6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Grab a Coffee…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A67AB-4163-7465-A57E-6FCCAFD25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7" r="5070" b="3"/>
          <a:stretch/>
        </p:blipFill>
        <p:spPr>
          <a:xfrm>
            <a:off x="838200" y="1825625"/>
            <a:ext cx="4988011" cy="418876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9260-913C-F521-CB6F-4963C926D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The automated workflow steps will be executed in the background</a:t>
            </a:r>
          </a:p>
          <a:p>
            <a:r>
              <a:rPr lang="en-US" dirty="0"/>
              <a:t>Progress can be monitored in the “</a:t>
            </a:r>
            <a:r>
              <a:rPr lang="en-US" dirty="0">
                <a:solidFill>
                  <a:schemeClr val="accent3"/>
                </a:solidFill>
              </a:rPr>
              <a:t>Actions</a:t>
            </a:r>
            <a:r>
              <a:rPr lang="en-US" dirty="0"/>
              <a:t>” tab</a:t>
            </a:r>
          </a:p>
          <a:p>
            <a:r>
              <a:rPr lang="en-US" dirty="0"/>
              <a:t>Estimated time: 5-10 minutes, so grab a cup coffee…</a:t>
            </a:r>
          </a:p>
          <a:p>
            <a:r>
              <a:rPr lang="en-US" dirty="0"/>
              <a:t>If an error occurs, the repository owner will receive an email message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F128F-335F-4E64-5205-96F9DF9750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412A1-4421-0331-95FA-2B0BCD238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5777" y="6038463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88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B447-4940-2194-BCB8-501E2F6C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C6224-906A-CF7F-6D01-17E5EA37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Git book homepage</a:t>
            </a:r>
          </a:p>
          <a:p>
            <a:pPr lvl="1"/>
            <a:r>
              <a:rPr lang="en-US" dirty="0"/>
              <a:t>Check the footer</a:t>
            </a:r>
          </a:p>
          <a:p>
            <a:pPr lvl="2"/>
            <a:r>
              <a:rPr lang="en-US" dirty="0"/>
              <a:t>Citing information</a:t>
            </a:r>
          </a:p>
          <a:p>
            <a:pPr lvl="2"/>
            <a:r>
              <a:rPr lang="en-US" dirty="0"/>
              <a:t>Latest version</a:t>
            </a:r>
          </a:p>
          <a:p>
            <a:pPr lvl="2"/>
            <a:r>
              <a:rPr lang="en-US" dirty="0"/>
              <a:t>DOI</a:t>
            </a:r>
          </a:p>
          <a:p>
            <a:pPr lvl="1"/>
            <a:r>
              <a:rPr lang="en-US" dirty="0"/>
              <a:t>New version in the version drop down menu at the top of the page</a:t>
            </a:r>
          </a:p>
          <a:p>
            <a:pPr lvl="1"/>
            <a:r>
              <a:rPr lang="en-US" dirty="0"/>
              <a:t>Check the syllabus for the new DOI</a:t>
            </a:r>
          </a:p>
          <a:p>
            <a:r>
              <a:rPr lang="en-US" dirty="0"/>
              <a:t>Pull the latest changes locally using GitHub Desktop</a:t>
            </a:r>
          </a:p>
          <a:p>
            <a:r>
              <a:rPr lang="en-US" dirty="0"/>
              <a:t>Open an arbitrary PowerPoint file and verify that the citing information has been updated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50B9-FAF4-D010-2ECB-F5A4611D1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52859-3C10-2318-2148-59B98B28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5096">
            <a:off x="6624467" y="729732"/>
            <a:ext cx="3096173" cy="3125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275E7C-41BB-9169-9D2D-E3590272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30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ED73-530E-753B-A4B6-7F2547B2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F75C9-32A3-0F68-011A-9A938C64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759" y="1782376"/>
            <a:ext cx="93375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Navigate to zenodo.org and log in</a:t>
            </a:r>
          </a:p>
          <a:p>
            <a:r>
              <a:rPr lang="en-US" dirty="0"/>
              <a:t>Click on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Upload</a:t>
            </a:r>
            <a:r>
              <a:rPr lang="en-US" dirty="0"/>
              <a:t>” button in the header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draft release </a:t>
            </a:r>
            <a:r>
              <a:rPr lang="en-US" dirty="0"/>
              <a:t>should be present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The draft is not publicly visible at this point</a:t>
            </a:r>
          </a:p>
          <a:p>
            <a:r>
              <a:rPr lang="en-US" dirty="0"/>
              <a:t>Open the draft record and verify that all metadata has been correctly transferred from the Git repository</a:t>
            </a:r>
          </a:p>
          <a:p>
            <a:pPr lvl="1"/>
            <a:r>
              <a:rPr lang="en-US" dirty="0"/>
              <a:t>Pay attention to the </a:t>
            </a:r>
            <a:r>
              <a:rPr lang="en-US" dirty="0" err="1"/>
              <a:t>Zenodo</a:t>
            </a:r>
            <a:r>
              <a:rPr lang="en-US" dirty="0"/>
              <a:t> community, authors, license, funding information</a:t>
            </a:r>
          </a:p>
          <a:p>
            <a:r>
              <a:rPr lang="en-US" dirty="0">
                <a:solidFill>
                  <a:schemeClr val="accent4"/>
                </a:solidFill>
              </a:rPr>
              <a:t>Manually set the language of the materials</a:t>
            </a:r>
          </a:p>
          <a:p>
            <a:r>
              <a:rPr lang="en-US" dirty="0"/>
              <a:t>Save changes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Save</a:t>
            </a:r>
            <a:r>
              <a:rPr lang="en-US" dirty="0"/>
              <a:t>” button</a:t>
            </a:r>
          </a:p>
          <a:p>
            <a:r>
              <a:rPr lang="en-US" dirty="0"/>
              <a:t>Publish the release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Publish</a:t>
            </a:r>
            <a:r>
              <a:rPr lang="en-US" dirty="0"/>
              <a:t>” button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E4FA7-6D62-CE39-C38A-C3173A0DB3D8}"/>
              </a:ext>
            </a:extLst>
          </p:cNvPr>
          <p:cNvSpPr txBox="1"/>
          <p:nvPr/>
        </p:nvSpPr>
        <p:spPr>
          <a:xfrm>
            <a:off x="2943812" y="2305615"/>
            <a:ext cx="6304376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⚠</a:t>
            </a:r>
          </a:p>
          <a:p>
            <a:r>
              <a:rPr lang="en-US" sz="2800" dirty="0">
                <a:solidFill>
                  <a:schemeClr val="bg1"/>
                </a:solidFill>
              </a:rPr>
              <a:t>Publishing on </a:t>
            </a:r>
            <a:r>
              <a:rPr lang="en-US" sz="2800" dirty="0" err="1">
                <a:solidFill>
                  <a:schemeClr val="bg1"/>
                </a:solidFill>
              </a:rPr>
              <a:t>Zenodo</a:t>
            </a:r>
            <a:r>
              <a:rPr lang="en-US" sz="2800" dirty="0">
                <a:solidFill>
                  <a:schemeClr val="bg1"/>
                </a:solidFill>
              </a:rPr>
              <a:t> is an irreversible action, so make sure to double check all of the information while the deposit is still a draft.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EE13-1E4E-8ED9-0913-03870293D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0A07-0A3D-D854-867E-BA0842F59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3477" flipH="1">
            <a:off x="-413890" y="2662507"/>
            <a:ext cx="3096173" cy="3125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46886-BDFB-3B4F-6251-DB735B9AF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703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AFD9-B9E1-3706-1847-244DB7B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937B-3817-30D2-A9BB-51E4EE377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2649" cy="4351338"/>
          </a:xfrm>
        </p:spPr>
        <p:txBody>
          <a:bodyPr/>
          <a:lstStyle/>
          <a:p>
            <a:r>
              <a:rPr lang="en-US" dirty="0"/>
              <a:t>The same steps can be repeated for any future releases</a:t>
            </a:r>
          </a:p>
          <a:p>
            <a:r>
              <a:rPr lang="en-US" dirty="0"/>
              <a:t>The </a:t>
            </a:r>
            <a:r>
              <a:rPr lang="en-US" dirty="0" err="1"/>
              <a:t>Zenodo</a:t>
            </a:r>
            <a:r>
              <a:rPr lang="en-US" dirty="0"/>
              <a:t> Personal Access Token doesn’t need to be regenerated</a:t>
            </a:r>
          </a:p>
          <a:p>
            <a:r>
              <a:rPr lang="en-US" dirty="0"/>
              <a:t>When a new version is published, the workflow will automatically link it to the existing </a:t>
            </a:r>
            <a:r>
              <a:rPr lang="en-US" dirty="0" err="1"/>
              <a:t>Zenodo</a:t>
            </a:r>
            <a:r>
              <a:rPr lang="en-US" dirty="0"/>
              <a:t> 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6FEB9-3553-64F4-3CAA-920309AE0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Example linking between versions on Zenodo">
            <a:extLst>
              <a:ext uri="{FF2B5EF4-FFF2-40B4-BE49-F238E27FC236}">
                <a16:creationId xmlns:a16="http://schemas.microsoft.com/office/drawing/2014/main" id="{5B580A37-675A-9721-017E-E060DF19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263" y="1867271"/>
            <a:ext cx="2350427" cy="304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33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389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307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32" y="226858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96430" y="3544094"/>
            <a:ext cx="914400" cy="914400"/>
          </a:xfrm>
          <a:prstGeom prst="rect">
            <a:avLst/>
          </a:prstGeom>
        </p:spPr>
      </p:pic>
      <p:pic>
        <p:nvPicPr>
          <p:cNvPr id="3" name="Graphic 2" descr="Microscope with solid fill">
            <a:extLst>
              <a:ext uri="{FF2B5EF4-FFF2-40B4-BE49-F238E27FC236}">
                <a16:creationId xmlns:a16="http://schemas.microsoft.com/office/drawing/2014/main" id="{C50EFFFA-1F84-D67C-130D-4E992469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00897" y="48527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7611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2A43-173F-04FC-B13E-0BAE6EE8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the Automated Workflows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78450-4F71-74E2-F514-E38BDCD15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b="3630"/>
          <a:stretch/>
        </p:blipFill>
        <p:spPr>
          <a:xfrm>
            <a:off x="838200" y="1825625"/>
            <a:ext cx="4196199" cy="393880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EC21-E9C1-C4C8-D8E8-3BDB20A96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7479" y="1825625"/>
            <a:ext cx="619632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Automated Workflows = a set of actions executed automatically upon a given event (e.g., new commit)</a:t>
            </a:r>
          </a:p>
          <a:p>
            <a:pPr lvl="1"/>
            <a:r>
              <a:rPr lang="en-US" sz="2000" dirty="0"/>
              <a:t>Free feature provided by GitHub</a:t>
            </a:r>
          </a:p>
          <a:p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templates</a:t>
            </a:r>
            <a:r>
              <a:rPr lang="en-US" sz="2000" dirty="0"/>
              <a:t> repository has various workflows predefined and ready to be used by any forks</a:t>
            </a:r>
          </a:p>
          <a:p>
            <a:pPr lvl="1"/>
            <a:r>
              <a:rPr lang="en-US" sz="2000" dirty="0"/>
              <a:t>Not enabled by default on new forks (security precaution)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Goal:</a:t>
            </a:r>
            <a:r>
              <a:rPr lang="en-US" sz="2000" dirty="0"/>
              <a:t> Make the publishing process as automated as possible, eliminating time consuming actions which are prone to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D27E2-1423-53FE-EB78-7142FE5EC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3B7E2-3ABA-C89A-D6AD-3602C88B1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52339" y="5862048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4"/>
              </a:rPr>
              <a:t>Sean Harrington </a:t>
            </a:r>
            <a:r>
              <a:rPr lang="en-US" sz="1200" dirty="0"/>
              <a:t>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725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C8DC46-75BB-00B9-BC63-9A0ACDEE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the Automated Workflows</a:t>
            </a:r>
          </a:p>
        </p:txBody>
      </p:sp>
      <p:graphicFrame>
        <p:nvGraphicFramePr>
          <p:cNvPr id="8" name="Content Placeholder 7" descr="Activities undertaken by the automated publishing workflow:&#10;&#10;- Validate existing CITATION.cff metadata&#10;- Update automatically managed CITATION.cff fields (doi, version, date-released)&#10;- Create a draft entry on Zenodo and prereserve a DOI&#10;- Update existing files in the repository referencing the DOI (syllabus, last PowerPoint slide)&#10;- Rebuild the Git book with new citation and DOI information&#10;- Release a new version of the Git book">
            <a:extLst>
              <a:ext uri="{FF2B5EF4-FFF2-40B4-BE49-F238E27FC236}">
                <a16:creationId xmlns:a16="http://schemas.microsoft.com/office/drawing/2014/main" id="{6541F6DB-ADB9-15DA-3734-3A32F8B34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648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31AB-0A27-EC5E-C667-34EBAD948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014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1E21-A285-F99A-1DB9-6622E27A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84E59-ED49-EEA4-6A66-3F95866A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8341" cy="4351338"/>
          </a:xfrm>
        </p:spPr>
        <p:txBody>
          <a:bodyPr/>
          <a:lstStyle/>
          <a:p>
            <a:r>
              <a:rPr lang="en-US" dirty="0"/>
              <a:t>Verify that the inherited workflows from the upstream repository are enabled in the fork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Fork’s homepage -&gt; Actions -&gt; “I understand my workflows, go ahead and enable them”</a:t>
            </a:r>
          </a:p>
          <a:p>
            <a:pPr lvl="1"/>
            <a:r>
              <a:rPr lang="en-US" dirty="0"/>
              <a:t>If no green button is present, then the workflows have already been enabled</a:t>
            </a:r>
          </a:p>
        </p:txBody>
      </p:sp>
      <p:pic>
        <p:nvPicPr>
          <p:cNvPr id="1028" name="Picture 4" descr="Screen shown when the workflows have not been enabled yet for the given repository.">
            <a:extLst>
              <a:ext uri="{FF2B5EF4-FFF2-40B4-BE49-F238E27FC236}">
                <a16:creationId xmlns:a16="http://schemas.microsoft.com/office/drawing/2014/main" id="{5EFC5C4B-B0AE-FEF0-D07F-29B8CEE4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89" y="4579161"/>
            <a:ext cx="4743784" cy="159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ample List of Enabled Workflows">
            <a:extLst>
              <a:ext uri="{FF2B5EF4-FFF2-40B4-BE49-F238E27FC236}">
                <a16:creationId xmlns:a16="http://schemas.microsoft.com/office/drawing/2014/main" id="{7E8ACAC1-A0E8-5F8A-864C-1E69F14F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27" y="740243"/>
            <a:ext cx="2439473" cy="528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206E4-8DAF-FFCC-EBF8-80D4D71CD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101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AB0B-4A98-1A09-2062-AEC5D2FF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9740-B0CD-E622-9994-57B7BB23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automated workflows need to communicate with </a:t>
            </a:r>
            <a:r>
              <a:rPr lang="en-US" dirty="0" err="1"/>
              <a:t>Zenodo</a:t>
            </a:r>
            <a:endParaRPr lang="en-US" dirty="0"/>
          </a:p>
          <a:p>
            <a:pPr lvl="1"/>
            <a:r>
              <a:rPr lang="en-US" dirty="0"/>
              <a:t>Special credentials are required</a:t>
            </a:r>
          </a:p>
          <a:p>
            <a:pPr lvl="1"/>
            <a:r>
              <a:rPr lang="en-US" dirty="0"/>
              <a:t>Can be generated from the user configuration page on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dirty="0"/>
              <a:t>Create a new or login with an existing account on zenodo.org</a:t>
            </a:r>
          </a:p>
          <a:p>
            <a:r>
              <a:rPr lang="en-US" dirty="0"/>
              <a:t>Generate a new “</a:t>
            </a:r>
            <a:r>
              <a:rPr lang="en-US" dirty="0">
                <a:solidFill>
                  <a:schemeClr val="accent4"/>
                </a:solidFill>
              </a:rPr>
              <a:t>Personal Access Token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Profile dropdown menu -&gt; Applications -&gt; New token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Name:</a:t>
            </a:r>
            <a:r>
              <a:rPr lang="en-US" dirty="0"/>
              <a:t> </a:t>
            </a:r>
            <a:r>
              <a:rPr lang="en-US" i="1" dirty="0"/>
              <a:t>arbitrary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Scopes: </a:t>
            </a:r>
            <a:r>
              <a:rPr lang="en-US" dirty="0" err="1">
                <a:latin typeface="Consolas" panose="020B0609020204030204" pitchFamily="49" charset="0"/>
              </a:rPr>
              <a:t>deposit:write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Write down the generated token, it will be required shortly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Make sure to keep it secret!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2B2B4-5A9B-5BEA-C106-00402F520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49A8-6B30-AF7C-1115-9E31388B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(2)</a:t>
            </a:r>
          </a:p>
        </p:txBody>
      </p:sp>
      <p:pic>
        <p:nvPicPr>
          <p:cNvPr id="2050" name="Picture 2" descr="Zenodo Profile Settings">
            <a:extLst>
              <a:ext uri="{FF2B5EF4-FFF2-40B4-BE49-F238E27FC236}">
                <a16:creationId xmlns:a16="http://schemas.microsoft.com/office/drawing/2014/main" id="{5CAEA6B0-00EF-5303-BFCC-DB61E786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0" y="1631978"/>
            <a:ext cx="1923406" cy="192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 descr="Towards the next step">
            <a:extLst>
              <a:ext uri="{FF2B5EF4-FFF2-40B4-BE49-F238E27FC236}">
                <a16:creationId xmlns:a16="http://schemas.microsoft.com/office/drawing/2014/main" id="{28925F0B-2E5B-F37E-B3F9-B407E82A03E8}"/>
              </a:ext>
            </a:extLst>
          </p:cNvPr>
          <p:cNvSpPr/>
          <p:nvPr/>
        </p:nvSpPr>
        <p:spPr>
          <a:xfrm>
            <a:off x="2935397" y="1739722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12A9B-0AC7-0DCC-7556-85348A441112}"/>
              </a:ext>
            </a:extLst>
          </p:cNvPr>
          <p:cNvSpPr txBox="1"/>
          <p:nvPr/>
        </p:nvSpPr>
        <p:spPr>
          <a:xfrm>
            <a:off x="3179486" y="1725291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</a:t>
            </a:r>
          </a:p>
        </p:txBody>
      </p:sp>
      <p:pic>
        <p:nvPicPr>
          <p:cNvPr id="2052" name="Picture 4" descr="Zenodo New Token">
            <a:extLst>
              <a:ext uri="{FF2B5EF4-FFF2-40B4-BE49-F238E27FC236}">
                <a16:creationId xmlns:a16="http://schemas.microsoft.com/office/drawing/2014/main" id="{9DB6247D-A9EE-96FC-05C7-F3AF017D0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00" y="1531012"/>
            <a:ext cx="6715231" cy="927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 descr="Towards the next step">
            <a:extLst>
              <a:ext uri="{FF2B5EF4-FFF2-40B4-BE49-F238E27FC236}">
                <a16:creationId xmlns:a16="http://schemas.microsoft.com/office/drawing/2014/main" id="{6EDF6D69-1B51-C06E-DBBF-53762539890B}"/>
              </a:ext>
            </a:extLst>
          </p:cNvPr>
          <p:cNvSpPr/>
          <p:nvPr/>
        </p:nvSpPr>
        <p:spPr>
          <a:xfrm rot="5400000">
            <a:off x="7758616" y="2601721"/>
            <a:ext cx="645870" cy="48071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001-BA86-52BA-3960-2E0FE67505AA}"/>
              </a:ext>
            </a:extLst>
          </p:cNvPr>
          <p:cNvSpPr txBox="1"/>
          <p:nvPr/>
        </p:nvSpPr>
        <p:spPr>
          <a:xfrm>
            <a:off x="7878264" y="2546653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</a:t>
            </a:r>
          </a:p>
        </p:txBody>
      </p:sp>
      <p:pic>
        <p:nvPicPr>
          <p:cNvPr id="2054" name="Picture 6" descr="Zenodo New Token Configuration">
            <a:extLst>
              <a:ext uri="{FF2B5EF4-FFF2-40B4-BE49-F238E27FC236}">
                <a16:creationId xmlns:a16="http://schemas.microsoft.com/office/drawing/2014/main" id="{4AE365DF-FB7F-CA7F-275E-11DF4834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16" y="3225622"/>
            <a:ext cx="6529799" cy="285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-Up 6" descr="Towards the next step">
            <a:extLst>
              <a:ext uri="{FF2B5EF4-FFF2-40B4-BE49-F238E27FC236}">
                <a16:creationId xmlns:a16="http://schemas.microsoft.com/office/drawing/2014/main" id="{8256047E-1F05-02A7-437F-305C977CD03F}"/>
              </a:ext>
            </a:extLst>
          </p:cNvPr>
          <p:cNvSpPr/>
          <p:nvPr/>
        </p:nvSpPr>
        <p:spPr>
          <a:xfrm rot="10800000">
            <a:off x="3918936" y="3328623"/>
            <a:ext cx="974603" cy="97152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C02F4-D392-6323-1B87-2BDCA7B6495D}"/>
              </a:ext>
            </a:extLst>
          </p:cNvPr>
          <p:cNvSpPr txBox="1"/>
          <p:nvPr/>
        </p:nvSpPr>
        <p:spPr>
          <a:xfrm>
            <a:off x="4303643" y="3225644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</a:t>
            </a:r>
          </a:p>
        </p:txBody>
      </p:sp>
      <p:pic>
        <p:nvPicPr>
          <p:cNvPr id="2056" name="Picture 8" descr="Zenodo Generated Access Token">
            <a:extLst>
              <a:ext uri="{FF2B5EF4-FFF2-40B4-BE49-F238E27FC236}">
                <a16:creationId xmlns:a16="http://schemas.microsoft.com/office/drawing/2014/main" id="{6571DA49-B5E8-E117-122E-1545F2A73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8" b="42601"/>
          <a:stretch/>
        </p:blipFill>
        <p:spPr bwMode="auto">
          <a:xfrm>
            <a:off x="211646" y="4430661"/>
            <a:ext cx="4538216" cy="165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9C41-A112-A5D1-F83B-86F61707F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6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1B19-174F-FDED-569E-95F9029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514A-2ADB-662C-4A9E-30D7ED74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generated Personal Access Token should be added as a GitHub Secret</a:t>
            </a:r>
          </a:p>
          <a:p>
            <a:r>
              <a:rPr lang="en-US" dirty="0"/>
              <a:t>Workflow steps can reference the GitHub Secret and use it for interacting with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Settings -&gt; Secrets and Variables -&gt; Actions -&gt; New Secret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Quicksand" panose="020B0604020202020204" charset="0"/>
                <a:cs typeface="Quicksand" panose="020B0604020202020204" charset="0"/>
              </a:rPr>
              <a:t>Name:</a:t>
            </a:r>
            <a:r>
              <a:rPr lang="en-US" dirty="0">
                <a:latin typeface="Consolas" panose="020B0609020204030204" pitchFamily="49" charset="0"/>
              </a:rPr>
              <a:t> ZENODO_ACCESS_TOKEN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Secret:</a:t>
            </a:r>
            <a:r>
              <a:rPr lang="en-US" dirty="0"/>
              <a:t> </a:t>
            </a:r>
            <a:r>
              <a:rPr lang="en-US" i="1" dirty="0"/>
              <a:t>the</a:t>
            </a:r>
            <a:r>
              <a:rPr lang="en-US" dirty="0"/>
              <a:t> </a:t>
            </a:r>
            <a:r>
              <a:rPr lang="en-US" i="1" dirty="0"/>
              <a:t>generated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57111-F742-4991-B4F5-3EC1F0058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40353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1073</Words>
  <Application>Microsoft Office PowerPoint</Application>
  <DocSecurity>0</DocSecurity>
  <PresentationFormat>Widescreen</PresentationFormat>
  <Paragraphs>128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Consolas</vt:lpstr>
      <vt:lpstr>Arial</vt:lpstr>
      <vt:lpstr>Calibri</vt:lpstr>
      <vt:lpstr>Quicksand SemiBold</vt:lpstr>
      <vt:lpstr>Quicksand</vt:lpstr>
      <vt:lpstr>Tema di Office</vt:lpstr>
      <vt:lpstr>Zenodo Publishing</vt:lpstr>
      <vt:lpstr>Learning Objectives</vt:lpstr>
      <vt:lpstr>Agenda</vt:lpstr>
      <vt:lpstr>Introduction to the Automated Workflows</vt:lpstr>
      <vt:lpstr>Meeting the Automated Workflows</vt:lpstr>
      <vt:lpstr>First Things First</vt:lpstr>
      <vt:lpstr>Configuring Zenodo (1)</vt:lpstr>
      <vt:lpstr>Configuring Zenodo (2)</vt:lpstr>
      <vt:lpstr>Configuring GitHub (1)</vt:lpstr>
      <vt:lpstr>Configuring GitHub (2)</vt:lpstr>
      <vt:lpstr>Creating a New Version Release (1)</vt:lpstr>
      <vt:lpstr>Creating a New Version Release (2)</vt:lpstr>
      <vt:lpstr>Intermission: What’s with all those numbers?</vt:lpstr>
      <vt:lpstr>Grab a Coffee…</vt:lpstr>
      <vt:lpstr>Verifying the Release (1)</vt:lpstr>
      <vt:lpstr>Verifying the Release (2)</vt:lpstr>
      <vt:lpstr>Key Takeaways</vt:lpstr>
      <vt:lpstr>Publishing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28</cp:revision>
  <dcterms:created xsi:type="dcterms:W3CDTF">2022-09-22T13:19:16Z</dcterms:created>
  <dcterms:modified xsi:type="dcterms:W3CDTF">2023-08-21T10:18:53Z</dcterms:modified>
  <cp:category/>
  <dc:identifier/>
  <cp:contentStatus/>
  <dc:language/>
  <cp:version/>
</cp:coreProperties>
</file>